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D886F4-9B88-418C-BC28-35562A8ED081}">
  <a:tblStyle styleId="{8BD886F4-9B88-418C-BC28-35562A8ED08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091ce00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091ce00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423e614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423e614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423e614a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423e614a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423e614a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423e614a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5636d2b43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5636d2b43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5636d2b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5636d2b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b5636d2b43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b5636d2b43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1faa71c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1faa71cf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91ce0073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091ce0073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32d7d606643864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32d7d606643864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6f83a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6f83a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5636d2b43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b5636d2b43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32d7d606643864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32d7d606643864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b065d9efb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b065d9efb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bb12add9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bb12add9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91ce007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91ce007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5636d2b4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5636d2b4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b5636d2b4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b5636d2b4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423e614a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423e614a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091ce0073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091ce0073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423e614a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423e614a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Rupesh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0.jpg"/><Relationship Id="rId5" Type="http://schemas.openxmlformats.org/officeDocument/2006/relationships/image" Target="../media/image19.jpg"/><Relationship Id="rId6"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20.jpg"/><Relationship Id="rId5"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99375" y="799125"/>
            <a:ext cx="5512200" cy="28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Assistive tool for Visually Impaired using Deep Learning</a:t>
            </a:r>
            <a:endParaRPr sz="2500"/>
          </a:p>
          <a:p>
            <a:pPr indent="0" lvl="0" marL="0" rtl="0" algn="l">
              <a:spcBef>
                <a:spcPts val="0"/>
              </a:spcBef>
              <a:spcAft>
                <a:spcPts val="0"/>
              </a:spcAft>
              <a:buSzPts val="990"/>
              <a:buNone/>
            </a:pPr>
            <a:r>
              <a:t/>
            </a:r>
            <a:endParaRPr sz="2500"/>
          </a:p>
        </p:txBody>
      </p:sp>
      <p:sp>
        <p:nvSpPr>
          <p:cNvPr id="135" name="Google Shape;135;p13"/>
          <p:cNvSpPr txBox="1"/>
          <p:nvPr>
            <p:ph idx="1" type="subTitle"/>
          </p:nvPr>
        </p:nvSpPr>
        <p:spPr>
          <a:xfrm>
            <a:off x="6014675" y="3981375"/>
            <a:ext cx="2796900" cy="835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Aditya 	2019UCO1557</a:t>
            </a:r>
            <a:endParaRPr/>
          </a:p>
          <a:p>
            <a:pPr indent="0" lvl="0" marL="0" rtl="0" algn="l">
              <a:spcBef>
                <a:spcPts val="0"/>
              </a:spcBef>
              <a:spcAft>
                <a:spcPts val="0"/>
              </a:spcAft>
              <a:buNone/>
            </a:pPr>
            <a:r>
              <a:rPr lang="en"/>
              <a:t>Rupesh 	2019UCO1547</a:t>
            </a:r>
            <a:endParaRPr/>
          </a:p>
          <a:p>
            <a:pPr indent="0" lvl="0" marL="0" rtl="0" algn="l">
              <a:spcBef>
                <a:spcPts val="0"/>
              </a:spcBef>
              <a:spcAft>
                <a:spcPts val="0"/>
              </a:spcAft>
              <a:buNone/>
            </a:pPr>
            <a:r>
              <a:rPr lang="en"/>
              <a:t>Harmeet 	2019UCO1515</a:t>
            </a:r>
            <a:endParaRPr/>
          </a:p>
          <a:p>
            <a:pPr indent="0" lvl="0" marL="0" rtl="0" algn="l">
              <a:spcBef>
                <a:spcPts val="0"/>
              </a:spcBef>
              <a:spcAft>
                <a:spcPts val="0"/>
              </a:spcAft>
              <a:buNone/>
            </a:pPr>
            <a:r>
              <a:rPr lang="en"/>
              <a:t>Sumit 	              2019UCO1548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926700" y="365000"/>
            <a:ext cx="6856200" cy="51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Technical Working of The Project - NLP</a:t>
            </a:r>
            <a:endParaRPr/>
          </a:p>
        </p:txBody>
      </p:sp>
      <p:sp>
        <p:nvSpPr>
          <p:cNvPr id="205" name="Google Shape;205;p22"/>
          <p:cNvSpPr txBox="1"/>
          <p:nvPr>
            <p:ph idx="4294967295" type="body"/>
          </p:nvPr>
        </p:nvSpPr>
        <p:spPr>
          <a:xfrm>
            <a:off x="517900" y="1143775"/>
            <a:ext cx="3695700" cy="4096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500"/>
              <a:t>A set of predefined commands is decided. These commands will trigger a subroutine and return the desired output.</a:t>
            </a:r>
            <a:endParaRPr sz="1500"/>
          </a:p>
          <a:p>
            <a:pPr indent="0" lvl="0" marL="0" rtl="0" algn="l">
              <a:spcBef>
                <a:spcPts val="1200"/>
              </a:spcBef>
              <a:spcAft>
                <a:spcPts val="0"/>
              </a:spcAft>
              <a:buNone/>
            </a:pPr>
            <a:r>
              <a:rPr lang="en" sz="1500"/>
              <a:t>Speech to text recognition occurs Edge.</a:t>
            </a:r>
            <a:endParaRPr sz="1500"/>
          </a:p>
          <a:p>
            <a:pPr indent="0" lvl="0" marL="0" rtl="0" algn="l">
              <a:spcBef>
                <a:spcPts val="1200"/>
              </a:spcBef>
              <a:spcAft>
                <a:spcPts val="0"/>
              </a:spcAft>
              <a:buNone/>
            </a:pPr>
            <a:r>
              <a:rPr lang="en" sz="1500"/>
              <a:t>The text is sent to a NLP model deployed on cloud to get the most similar command.</a:t>
            </a:r>
            <a:endParaRPr sz="1500"/>
          </a:p>
          <a:p>
            <a:pPr indent="0" lvl="0" marL="0" rtl="0" algn="l">
              <a:spcBef>
                <a:spcPts val="1200"/>
              </a:spcBef>
              <a:spcAft>
                <a:spcPts val="0"/>
              </a:spcAft>
              <a:buNone/>
            </a:pPr>
            <a:r>
              <a:rPr lang="en" sz="1500"/>
              <a:t>The NLP model used BERT model.  Last hidden </a:t>
            </a:r>
            <a:r>
              <a:rPr lang="en" sz="1500"/>
              <a:t>state</a:t>
            </a:r>
            <a:r>
              <a:rPr lang="en" sz="1500"/>
              <a:t> tensors are evaluated for all commands. </a:t>
            </a:r>
            <a:endParaRPr sz="1500"/>
          </a:p>
          <a:p>
            <a:pPr indent="0" lvl="0" marL="0" rtl="0" algn="l">
              <a:spcBef>
                <a:spcPts val="1200"/>
              </a:spcBef>
              <a:spcAft>
                <a:spcPts val="0"/>
              </a:spcAft>
              <a:buNone/>
            </a:pPr>
            <a:r>
              <a:rPr lang="en" sz="1500"/>
              <a:t>These tensors are then mean pooled and similarity is calculated using </a:t>
            </a:r>
            <a:r>
              <a:rPr lang="en" sz="1500"/>
              <a:t>cosine similarity.</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206" name="Google Shape;206;p22"/>
          <p:cNvPicPr preferRelativeResize="0"/>
          <p:nvPr/>
        </p:nvPicPr>
        <p:blipFill>
          <a:blip r:embed="rId3">
            <a:alphaModFix/>
          </a:blip>
          <a:stretch>
            <a:fillRect/>
          </a:stretch>
        </p:blipFill>
        <p:spPr>
          <a:xfrm>
            <a:off x="4896825" y="941875"/>
            <a:ext cx="3781425" cy="2019300"/>
          </a:xfrm>
          <a:prstGeom prst="rect">
            <a:avLst/>
          </a:prstGeom>
          <a:noFill/>
          <a:ln>
            <a:noFill/>
          </a:ln>
        </p:spPr>
      </p:pic>
      <p:pic>
        <p:nvPicPr>
          <p:cNvPr id="207" name="Google Shape;207;p22"/>
          <p:cNvPicPr preferRelativeResize="0"/>
          <p:nvPr/>
        </p:nvPicPr>
        <p:blipFill>
          <a:blip r:embed="rId4">
            <a:alphaModFix/>
          </a:blip>
          <a:stretch>
            <a:fillRect/>
          </a:stretch>
        </p:blipFill>
        <p:spPr>
          <a:xfrm>
            <a:off x="5285525" y="3150975"/>
            <a:ext cx="3186948" cy="178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926700" y="365000"/>
            <a:ext cx="68562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220"/>
              <a:t>Technical Working of The Project - Navigation</a:t>
            </a:r>
            <a:endParaRPr sz="2220"/>
          </a:p>
        </p:txBody>
      </p:sp>
      <p:sp>
        <p:nvSpPr>
          <p:cNvPr id="213" name="Google Shape;213;p23"/>
          <p:cNvSpPr txBox="1"/>
          <p:nvPr>
            <p:ph idx="4294967295" type="body"/>
          </p:nvPr>
        </p:nvSpPr>
        <p:spPr>
          <a:xfrm>
            <a:off x="595500" y="972050"/>
            <a:ext cx="5560200" cy="360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t>We integrated the Google Maps API into our application, we first obtained an API key from the Google Cloud Console. We then added the necessary dependencies to our Flutter project and used the API to provide directions to the users.</a:t>
            </a:r>
            <a:endParaRPr sz="1500"/>
          </a:p>
          <a:p>
            <a:pPr indent="0" lvl="0" marL="0" rtl="0" algn="l">
              <a:spcBef>
                <a:spcPts val="1200"/>
              </a:spcBef>
              <a:spcAft>
                <a:spcPts val="0"/>
              </a:spcAft>
              <a:buNone/>
            </a:pPr>
            <a:r>
              <a:rPr lang="en" sz="1500"/>
              <a:t>The users can input their destination using voice commands, which are converted to text using speech-to-text technology. The app then sends the destination information to the Google Maps API, which provides a route to the destination. The directions are presented to the user using audio feedback, providing step-by-step guidance to reach their desired location.</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214" name="Google Shape;214;p23"/>
          <p:cNvPicPr preferRelativeResize="0"/>
          <p:nvPr/>
        </p:nvPicPr>
        <p:blipFill>
          <a:blip r:embed="rId3">
            <a:alphaModFix/>
          </a:blip>
          <a:stretch>
            <a:fillRect/>
          </a:stretch>
        </p:blipFill>
        <p:spPr>
          <a:xfrm>
            <a:off x="6383200" y="972050"/>
            <a:ext cx="1781775" cy="3959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971550" y="178100"/>
            <a:ext cx="68562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220"/>
              <a:t>Technical Working of The Project - Flutter App</a:t>
            </a:r>
            <a:endParaRPr sz="2220"/>
          </a:p>
        </p:txBody>
      </p:sp>
      <p:sp>
        <p:nvSpPr>
          <p:cNvPr id="220" name="Google Shape;220;p24"/>
          <p:cNvSpPr txBox="1"/>
          <p:nvPr>
            <p:ph idx="4294967295" type="body"/>
          </p:nvPr>
        </p:nvSpPr>
        <p:spPr>
          <a:xfrm>
            <a:off x="784975" y="740125"/>
            <a:ext cx="7723200" cy="403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t>Multi-threading was considered while building the application because we have 2 two types of actions that can occur simultaneously.  This would make app faster but might cause race condition between threads and in the worst case even a deadlock. Therefore we implemented the operations on a single thread itself by utilizing event loop in a efficient manner.</a:t>
            </a:r>
            <a:endParaRPr sz="1500"/>
          </a:p>
          <a:p>
            <a:pPr indent="0" lvl="0" marL="0" rtl="0" algn="l">
              <a:spcBef>
                <a:spcPts val="1200"/>
              </a:spcBef>
              <a:spcAft>
                <a:spcPts val="0"/>
              </a:spcAft>
              <a:buNone/>
            </a:pPr>
            <a:r>
              <a:rPr lang="en" sz="1500"/>
              <a:t>Example workflow :</a:t>
            </a:r>
            <a:endParaRPr sz="1500"/>
          </a:p>
          <a:p>
            <a:pPr indent="-309562" lvl="0" marL="457200" rtl="0" algn="l">
              <a:spcBef>
                <a:spcPts val="1200"/>
              </a:spcBef>
              <a:spcAft>
                <a:spcPts val="0"/>
              </a:spcAft>
              <a:buSzPct val="100000"/>
              <a:buAutoNum type="arabicPeriod"/>
            </a:pPr>
            <a:r>
              <a:rPr lang="en" sz="1500"/>
              <a:t>User gives a Voice command - ‘What is in front of me?’.  </a:t>
            </a:r>
            <a:endParaRPr sz="1500"/>
          </a:p>
          <a:p>
            <a:pPr indent="-309562" lvl="0" marL="457200" rtl="0" algn="l">
              <a:spcBef>
                <a:spcPts val="0"/>
              </a:spcBef>
              <a:spcAft>
                <a:spcPts val="0"/>
              </a:spcAft>
              <a:buSzPct val="100000"/>
              <a:buAutoNum type="arabicPeriod"/>
            </a:pPr>
            <a:r>
              <a:rPr lang="en" sz="1500"/>
              <a:t>The Speech recognition module converts the command to text.</a:t>
            </a:r>
            <a:endParaRPr sz="1500"/>
          </a:p>
          <a:p>
            <a:pPr indent="-309562" lvl="0" marL="457200" rtl="0" algn="l">
              <a:spcBef>
                <a:spcPts val="0"/>
              </a:spcBef>
              <a:spcAft>
                <a:spcPts val="0"/>
              </a:spcAft>
              <a:buSzPct val="100000"/>
              <a:buAutoNum type="arabicPeriod"/>
            </a:pPr>
            <a:r>
              <a:rPr lang="en" sz="1500"/>
              <a:t>The Camera module captures an image simultaneously.</a:t>
            </a:r>
            <a:endParaRPr sz="1500"/>
          </a:p>
          <a:p>
            <a:pPr indent="-309562" lvl="0" marL="457200" rtl="0" algn="l">
              <a:spcBef>
                <a:spcPts val="0"/>
              </a:spcBef>
              <a:spcAft>
                <a:spcPts val="0"/>
              </a:spcAft>
              <a:buSzPct val="100000"/>
              <a:buAutoNum type="arabicPeriod"/>
            </a:pPr>
            <a:r>
              <a:rPr lang="en" sz="1500"/>
              <a:t>The text command and image is then sent to the flask API.</a:t>
            </a:r>
            <a:endParaRPr sz="1500"/>
          </a:p>
          <a:p>
            <a:pPr indent="-309562" lvl="0" marL="457200" rtl="0" algn="l">
              <a:spcBef>
                <a:spcPts val="0"/>
              </a:spcBef>
              <a:spcAft>
                <a:spcPts val="0"/>
              </a:spcAft>
              <a:buSzPct val="100000"/>
              <a:buAutoNum type="arabicPeriod"/>
            </a:pPr>
            <a:r>
              <a:rPr lang="en" sz="1500"/>
              <a:t>The Flask API then sends the text to the BERT based Sentence Similarity module to identify the command type.</a:t>
            </a:r>
            <a:endParaRPr sz="1500"/>
          </a:p>
          <a:p>
            <a:pPr indent="-309562" lvl="0" marL="457200" rtl="0" algn="l">
              <a:spcBef>
                <a:spcPts val="0"/>
              </a:spcBef>
              <a:spcAft>
                <a:spcPts val="0"/>
              </a:spcAft>
              <a:buSzPct val="100000"/>
              <a:buAutoNum type="arabicPeriod"/>
            </a:pPr>
            <a:r>
              <a:rPr lang="en" sz="1500"/>
              <a:t>After identifying the command, in this case ‘User wants to know what in its vision’, the Flask API will first call the Yolo algorithm.</a:t>
            </a:r>
            <a:endParaRPr sz="1500"/>
          </a:p>
          <a:p>
            <a:pPr indent="-309562" lvl="0" marL="457200" rtl="0" algn="l">
              <a:spcBef>
                <a:spcPts val="0"/>
              </a:spcBef>
              <a:spcAft>
                <a:spcPts val="0"/>
              </a:spcAft>
              <a:buSzPct val="100000"/>
              <a:buAutoNum type="arabicPeriod"/>
            </a:pPr>
            <a:r>
              <a:rPr lang="en" sz="1500"/>
              <a:t>The Flask API then calls the Depth Estimation service.</a:t>
            </a:r>
            <a:endParaRPr sz="1500"/>
          </a:p>
          <a:p>
            <a:pPr indent="-309562" lvl="0" marL="457200" rtl="0" algn="l">
              <a:spcBef>
                <a:spcPts val="0"/>
              </a:spcBef>
              <a:spcAft>
                <a:spcPts val="0"/>
              </a:spcAft>
              <a:buSzPct val="100000"/>
              <a:buAutoNum type="arabicPeriod"/>
            </a:pPr>
            <a:r>
              <a:rPr lang="en" sz="1500"/>
              <a:t>A procedure is executed which maps the bounding boxes of Yolo and Depth map of Depth Estimation to identify the precise location of objects.</a:t>
            </a:r>
            <a:endParaRPr sz="1500"/>
          </a:p>
          <a:p>
            <a:pPr indent="-309562" lvl="0" marL="457200" rtl="0" algn="l">
              <a:spcBef>
                <a:spcPts val="0"/>
              </a:spcBef>
              <a:spcAft>
                <a:spcPts val="0"/>
              </a:spcAft>
              <a:buSzPct val="100000"/>
              <a:buAutoNum type="arabicPeriod"/>
            </a:pPr>
            <a:r>
              <a:rPr lang="en" sz="1500"/>
              <a:t>The output to be given to the user is formulated and returned back to Flutter.</a:t>
            </a:r>
            <a:endParaRPr sz="1500"/>
          </a:p>
          <a:p>
            <a:pPr indent="-309562" lvl="0" marL="457200" rtl="0" algn="l">
              <a:spcBef>
                <a:spcPts val="0"/>
              </a:spcBef>
              <a:spcAft>
                <a:spcPts val="0"/>
              </a:spcAft>
              <a:buSzPct val="100000"/>
              <a:buAutoNum type="arabicPeriod"/>
            </a:pPr>
            <a:r>
              <a:rPr lang="en" sz="1500"/>
              <a:t>Flutter upon receiving the text based message, calls the Text to speech service to intimate the user.</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a:blip r:embed="rId3">
            <a:alphaModFix/>
          </a:blip>
          <a:stretch>
            <a:fillRect/>
          </a:stretch>
        </p:blipFill>
        <p:spPr>
          <a:xfrm>
            <a:off x="2277175" y="204500"/>
            <a:ext cx="458965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471000" y="365000"/>
            <a:ext cx="8036700" cy="51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Technical Working of The Project - FLASK Server</a:t>
            </a:r>
            <a:endParaRPr/>
          </a:p>
        </p:txBody>
      </p:sp>
      <p:sp>
        <p:nvSpPr>
          <p:cNvPr id="231" name="Google Shape;231;p26"/>
          <p:cNvSpPr txBox="1"/>
          <p:nvPr>
            <p:ph idx="4294967295" type="body"/>
          </p:nvPr>
        </p:nvSpPr>
        <p:spPr>
          <a:xfrm>
            <a:off x="350375" y="635475"/>
            <a:ext cx="5611200" cy="3663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Flask API uses POST Endpoints to interact with Frontend.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endpoints </a:t>
            </a:r>
            <a:r>
              <a:rPr lang="en" sz="1400"/>
              <a:t>currently supported are:</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AutoNum type="arabicPeriod"/>
            </a:pPr>
            <a:r>
              <a:rPr lang="en" sz="1400"/>
              <a:t>“/raahi/canny” </a:t>
            </a:r>
            <a:endParaRPr sz="1400"/>
          </a:p>
          <a:p>
            <a:pPr indent="-317500" lvl="0" marL="457200" rtl="0" algn="l">
              <a:lnSpc>
                <a:spcPct val="100000"/>
              </a:lnSpc>
              <a:spcBef>
                <a:spcPts val="0"/>
              </a:spcBef>
              <a:spcAft>
                <a:spcPts val="0"/>
              </a:spcAft>
              <a:buSzPts val="1400"/>
              <a:buAutoNum type="arabicPeriod"/>
            </a:pPr>
            <a:r>
              <a:rPr lang="en" sz="1400"/>
              <a:t>“/raahi/hough”</a:t>
            </a:r>
            <a:endParaRPr sz="1400"/>
          </a:p>
          <a:p>
            <a:pPr indent="-317500" lvl="0" marL="457200" rtl="0" algn="l">
              <a:lnSpc>
                <a:spcPct val="100000"/>
              </a:lnSpc>
              <a:spcBef>
                <a:spcPts val="0"/>
              </a:spcBef>
              <a:spcAft>
                <a:spcPts val="0"/>
              </a:spcAft>
              <a:buSzPts val="1400"/>
              <a:buAutoNum type="arabicPeriod"/>
            </a:pPr>
            <a:r>
              <a:rPr lang="en" sz="1400"/>
              <a:t>“/raahi/yolo”</a:t>
            </a:r>
            <a:endParaRPr sz="1400"/>
          </a:p>
          <a:p>
            <a:pPr indent="-317500" lvl="0" marL="457200" rtl="0" algn="l">
              <a:lnSpc>
                <a:spcPct val="100000"/>
              </a:lnSpc>
              <a:spcBef>
                <a:spcPts val="0"/>
              </a:spcBef>
              <a:spcAft>
                <a:spcPts val="0"/>
              </a:spcAft>
              <a:buSzPts val="1400"/>
              <a:buAutoNum type="arabicPeriod"/>
            </a:pPr>
            <a:r>
              <a:rPr lang="en" sz="1400"/>
              <a:t>“/raahi/segmented”</a:t>
            </a:r>
            <a:endParaRPr sz="1400"/>
          </a:p>
          <a:p>
            <a:pPr indent="-317500" lvl="0" marL="457200" rtl="0" algn="l">
              <a:lnSpc>
                <a:spcPct val="100000"/>
              </a:lnSpc>
              <a:spcBef>
                <a:spcPts val="0"/>
              </a:spcBef>
              <a:spcAft>
                <a:spcPts val="0"/>
              </a:spcAft>
              <a:buSzPts val="1400"/>
              <a:buAutoNum type="arabicPeriod"/>
            </a:pPr>
            <a:r>
              <a:rPr lang="en" sz="1400"/>
              <a:t>“/raahi/depth_estimation”</a:t>
            </a:r>
            <a:endParaRPr sz="1400"/>
          </a:p>
          <a:p>
            <a:pPr indent="-317500" lvl="0" marL="457200" rtl="0" algn="l">
              <a:lnSpc>
                <a:spcPct val="100000"/>
              </a:lnSpc>
              <a:spcBef>
                <a:spcPts val="0"/>
              </a:spcBef>
              <a:spcAft>
                <a:spcPts val="0"/>
              </a:spcAft>
              <a:buSzPts val="1400"/>
              <a:buAutoNum type="arabicPeriod"/>
            </a:pPr>
            <a:r>
              <a:rPr lang="en" sz="1400"/>
              <a:t>“/raahi/voice-assistance”</a:t>
            </a:r>
            <a:endParaRPr sz="1400"/>
          </a:p>
          <a:p>
            <a:pPr indent="-317500" lvl="0" marL="457200" rtl="0" algn="l">
              <a:lnSpc>
                <a:spcPct val="100000"/>
              </a:lnSpc>
              <a:spcBef>
                <a:spcPts val="0"/>
              </a:spcBef>
              <a:spcAft>
                <a:spcPts val="0"/>
              </a:spcAft>
              <a:buSzPts val="1400"/>
              <a:buAutoNum type="arabicPeriod"/>
            </a:pPr>
            <a:r>
              <a:rPr lang="en" sz="1400"/>
              <a:t>“/raahi/automatic”</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“Flask-Restful” Extension was used to build the API which provides minimal setups to create easy RESTful Web Services.</a:t>
            </a:r>
            <a:endParaRPr sz="1400"/>
          </a:p>
        </p:txBody>
      </p:sp>
      <p:cxnSp>
        <p:nvCxnSpPr>
          <p:cNvPr id="232" name="Google Shape;232;p26"/>
          <p:cNvCxnSpPr/>
          <p:nvPr/>
        </p:nvCxnSpPr>
        <p:spPr>
          <a:xfrm>
            <a:off x="6391850" y="2906575"/>
            <a:ext cx="183600" cy="6000"/>
          </a:xfrm>
          <a:prstGeom prst="straightConnector1">
            <a:avLst/>
          </a:prstGeom>
          <a:noFill/>
          <a:ln cap="flat" cmpd="sng" w="9525">
            <a:solidFill>
              <a:schemeClr val="dk2"/>
            </a:solidFill>
            <a:prstDash val="solid"/>
            <a:round/>
            <a:headEnd len="med" w="med" type="none"/>
            <a:tailEnd len="med" w="med" type="none"/>
          </a:ln>
        </p:spPr>
      </p:cxnSp>
      <p:pic>
        <p:nvPicPr>
          <p:cNvPr id="233" name="Google Shape;233;p26"/>
          <p:cNvPicPr preferRelativeResize="0"/>
          <p:nvPr/>
        </p:nvPicPr>
        <p:blipFill>
          <a:blip r:embed="rId3">
            <a:alphaModFix/>
          </a:blip>
          <a:stretch>
            <a:fillRect/>
          </a:stretch>
        </p:blipFill>
        <p:spPr>
          <a:xfrm>
            <a:off x="6173525" y="1513388"/>
            <a:ext cx="2714625" cy="1685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02225" y="208950"/>
            <a:ext cx="5284500" cy="63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and Experiments</a:t>
            </a:r>
            <a:endParaRPr/>
          </a:p>
        </p:txBody>
      </p:sp>
      <p:sp>
        <p:nvSpPr>
          <p:cNvPr id="239" name="Google Shape;239;p27"/>
          <p:cNvSpPr txBox="1"/>
          <p:nvPr>
            <p:ph idx="1" type="subTitle"/>
          </p:nvPr>
        </p:nvSpPr>
        <p:spPr>
          <a:xfrm>
            <a:off x="5711275" y="271950"/>
            <a:ext cx="30363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 Localization Models</a:t>
            </a:r>
            <a:endParaRPr/>
          </a:p>
        </p:txBody>
      </p:sp>
      <p:pic>
        <p:nvPicPr>
          <p:cNvPr id="240" name="Google Shape;240;p27"/>
          <p:cNvPicPr preferRelativeResize="0"/>
          <p:nvPr/>
        </p:nvPicPr>
        <p:blipFill>
          <a:blip r:embed="rId3">
            <a:alphaModFix/>
          </a:blip>
          <a:stretch>
            <a:fillRect/>
          </a:stretch>
        </p:blipFill>
        <p:spPr>
          <a:xfrm>
            <a:off x="1267275" y="841048"/>
            <a:ext cx="2509300" cy="1880610"/>
          </a:xfrm>
          <a:prstGeom prst="rect">
            <a:avLst/>
          </a:prstGeom>
          <a:noFill/>
          <a:ln>
            <a:noFill/>
          </a:ln>
        </p:spPr>
      </p:pic>
      <p:pic>
        <p:nvPicPr>
          <p:cNvPr id="241" name="Google Shape;241;p27"/>
          <p:cNvPicPr preferRelativeResize="0"/>
          <p:nvPr/>
        </p:nvPicPr>
        <p:blipFill>
          <a:blip r:embed="rId4">
            <a:alphaModFix/>
          </a:blip>
          <a:stretch>
            <a:fillRect/>
          </a:stretch>
        </p:blipFill>
        <p:spPr>
          <a:xfrm>
            <a:off x="5930725" y="840351"/>
            <a:ext cx="2509300" cy="1881986"/>
          </a:xfrm>
          <a:prstGeom prst="rect">
            <a:avLst/>
          </a:prstGeom>
          <a:noFill/>
          <a:ln>
            <a:noFill/>
          </a:ln>
        </p:spPr>
      </p:pic>
      <p:sp>
        <p:nvSpPr>
          <p:cNvPr id="242" name="Google Shape;242;p27"/>
          <p:cNvSpPr txBox="1"/>
          <p:nvPr/>
        </p:nvSpPr>
        <p:spPr>
          <a:xfrm>
            <a:off x="2034575" y="2779575"/>
            <a:ext cx="11334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SSD</a:t>
            </a:r>
            <a:endParaRPr>
              <a:solidFill>
                <a:srgbClr val="FFFFFF"/>
              </a:solidFill>
              <a:latin typeface="Lato"/>
              <a:ea typeface="Lato"/>
              <a:cs typeface="Lato"/>
              <a:sym typeface="Lato"/>
            </a:endParaRPr>
          </a:p>
        </p:txBody>
      </p:sp>
      <p:sp>
        <p:nvSpPr>
          <p:cNvPr id="243" name="Google Shape;243;p27"/>
          <p:cNvSpPr txBox="1"/>
          <p:nvPr/>
        </p:nvSpPr>
        <p:spPr>
          <a:xfrm>
            <a:off x="6720925" y="2779900"/>
            <a:ext cx="10170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YOLO</a:t>
            </a:r>
            <a:endParaRPr>
              <a:solidFill>
                <a:srgbClr val="FFFFFF"/>
              </a:solidFill>
              <a:latin typeface="Lato"/>
              <a:ea typeface="Lato"/>
              <a:cs typeface="Lato"/>
              <a:sym typeface="Lato"/>
            </a:endParaRPr>
          </a:p>
        </p:txBody>
      </p:sp>
      <p:pic>
        <p:nvPicPr>
          <p:cNvPr id="244" name="Google Shape;244;p27"/>
          <p:cNvPicPr preferRelativeResize="0"/>
          <p:nvPr/>
        </p:nvPicPr>
        <p:blipFill rotWithShape="1">
          <a:blip r:embed="rId5">
            <a:alphaModFix/>
          </a:blip>
          <a:srcRect b="0" l="5276" r="0" t="0"/>
          <a:stretch/>
        </p:blipFill>
        <p:spPr>
          <a:xfrm>
            <a:off x="1267275" y="3237700"/>
            <a:ext cx="2509300" cy="1700500"/>
          </a:xfrm>
          <a:prstGeom prst="rect">
            <a:avLst/>
          </a:prstGeom>
          <a:noFill/>
          <a:ln>
            <a:noFill/>
          </a:ln>
        </p:spPr>
      </p:pic>
      <p:pic>
        <p:nvPicPr>
          <p:cNvPr id="245" name="Google Shape;245;p27"/>
          <p:cNvPicPr preferRelativeResize="0"/>
          <p:nvPr/>
        </p:nvPicPr>
        <p:blipFill>
          <a:blip r:embed="rId6">
            <a:alphaModFix/>
          </a:blip>
          <a:stretch>
            <a:fillRect/>
          </a:stretch>
        </p:blipFill>
        <p:spPr>
          <a:xfrm>
            <a:off x="5930725" y="3237700"/>
            <a:ext cx="2509300" cy="170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title"/>
          </p:nvPr>
        </p:nvSpPr>
        <p:spPr>
          <a:xfrm>
            <a:off x="1324200" y="262600"/>
            <a:ext cx="6495600" cy="63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and Experiments : Lane Detection</a:t>
            </a:r>
            <a:endParaRPr/>
          </a:p>
        </p:txBody>
      </p:sp>
      <p:pic>
        <p:nvPicPr>
          <p:cNvPr id="251" name="Google Shape;251;p28"/>
          <p:cNvPicPr preferRelativeResize="0"/>
          <p:nvPr/>
        </p:nvPicPr>
        <p:blipFill rotWithShape="1">
          <a:blip r:embed="rId3">
            <a:alphaModFix/>
          </a:blip>
          <a:srcRect b="5135" l="3166" r="0" t="3163"/>
          <a:stretch/>
        </p:blipFill>
        <p:spPr>
          <a:xfrm>
            <a:off x="227268" y="1188875"/>
            <a:ext cx="1740757" cy="3473250"/>
          </a:xfrm>
          <a:prstGeom prst="rect">
            <a:avLst/>
          </a:prstGeom>
          <a:noFill/>
          <a:ln>
            <a:noFill/>
          </a:ln>
        </p:spPr>
      </p:pic>
      <p:pic>
        <p:nvPicPr>
          <p:cNvPr id="252" name="Google Shape;252;p28"/>
          <p:cNvPicPr preferRelativeResize="0"/>
          <p:nvPr/>
        </p:nvPicPr>
        <p:blipFill rotWithShape="1">
          <a:blip r:embed="rId4">
            <a:alphaModFix/>
          </a:blip>
          <a:srcRect b="18320" l="0" r="0" t="0"/>
          <a:stretch/>
        </p:blipFill>
        <p:spPr>
          <a:xfrm>
            <a:off x="6981525" y="1192075"/>
            <a:ext cx="1907375" cy="3466849"/>
          </a:xfrm>
          <a:prstGeom prst="rect">
            <a:avLst/>
          </a:prstGeom>
          <a:noFill/>
          <a:ln>
            <a:noFill/>
          </a:ln>
        </p:spPr>
      </p:pic>
      <p:pic>
        <p:nvPicPr>
          <p:cNvPr id="253" name="Google Shape;253;p28"/>
          <p:cNvPicPr preferRelativeResize="0"/>
          <p:nvPr/>
        </p:nvPicPr>
        <p:blipFill rotWithShape="1">
          <a:blip r:embed="rId5">
            <a:alphaModFix/>
          </a:blip>
          <a:srcRect b="18153" l="0" r="0" t="0"/>
          <a:stretch/>
        </p:blipFill>
        <p:spPr>
          <a:xfrm>
            <a:off x="2318513" y="1188875"/>
            <a:ext cx="1907375" cy="3473249"/>
          </a:xfrm>
          <a:prstGeom prst="rect">
            <a:avLst/>
          </a:prstGeom>
          <a:noFill/>
          <a:ln>
            <a:noFill/>
          </a:ln>
        </p:spPr>
      </p:pic>
      <p:pic>
        <p:nvPicPr>
          <p:cNvPr id="254" name="Google Shape;254;p28"/>
          <p:cNvPicPr preferRelativeResize="0"/>
          <p:nvPr/>
        </p:nvPicPr>
        <p:blipFill rotWithShape="1">
          <a:blip r:embed="rId6">
            <a:alphaModFix/>
          </a:blip>
          <a:srcRect b="17355" l="0" r="0" t="0"/>
          <a:stretch/>
        </p:blipFill>
        <p:spPr>
          <a:xfrm>
            <a:off x="4661950" y="1192075"/>
            <a:ext cx="1883538" cy="3466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1835100" y="319650"/>
            <a:ext cx="6761700" cy="63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and Experiments : </a:t>
            </a:r>
            <a:r>
              <a:rPr lang="en"/>
              <a:t>Depth</a:t>
            </a:r>
            <a:r>
              <a:rPr lang="en"/>
              <a:t> Estimation</a:t>
            </a:r>
            <a:endParaRPr/>
          </a:p>
        </p:txBody>
      </p:sp>
      <p:pic>
        <p:nvPicPr>
          <p:cNvPr id="260" name="Google Shape;260;p29"/>
          <p:cNvPicPr preferRelativeResize="0"/>
          <p:nvPr/>
        </p:nvPicPr>
        <p:blipFill rotWithShape="1">
          <a:blip r:embed="rId3">
            <a:alphaModFix/>
          </a:blip>
          <a:srcRect b="45764" l="0" r="49723" t="0"/>
          <a:stretch/>
        </p:blipFill>
        <p:spPr>
          <a:xfrm>
            <a:off x="143000" y="951750"/>
            <a:ext cx="2710200" cy="3601325"/>
          </a:xfrm>
          <a:prstGeom prst="rect">
            <a:avLst/>
          </a:prstGeom>
          <a:noFill/>
          <a:ln>
            <a:noFill/>
          </a:ln>
        </p:spPr>
      </p:pic>
      <p:pic>
        <p:nvPicPr>
          <p:cNvPr id="261" name="Google Shape;261;p29"/>
          <p:cNvPicPr preferRelativeResize="0"/>
          <p:nvPr/>
        </p:nvPicPr>
        <p:blipFill rotWithShape="1">
          <a:blip r:embed="rId3">
            <a:alphaModFix/>
          </a:blip>
          <a:srcRect b="45480" l="49799" r="0" t="0"/>
          <a:stretch/>
        </p:blipFill>
        <p:spPr>
          <a:xfrm>
            <a:off x="3104725" y="982888"/>
            <a:ext cx="2645466" cy="3539050"/>
          </a:xfrm>
          <a:prstGeom prst="rect">
            <a:avLst/>
          </a:prstGeom>
          <a:noFill/>
          <a:ln>
            <a:noFill/>
          </a:ln>
        </p:spPr>
      </p:pic>
      <p:pic>
        <p:nvPicPr>
          <p:cNvPr id="262" name="Google Shape;262;p29"/>
          <p:cNvPicPr preferRelativeResize="0"/>
          <p:nvPr/>
        </p:nvPicPr>
        <p:blipFill rotWithShape="1">
          <a:blip r:embed="rId3">
            <a:alphaModFix/>
          </a:blip>
          <a:srcRect b="0" l="49859" r="0" t="54155"/>
          <a:stretch/>
        </p:blipFill>
        <p:spPr>
          <a:xfrm>
            <a:off x="5949400" y="982888"/>
            <a:ext cx="3142275" cy="353904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191150" y="278900"/>
            <a:ext cx="6761700" cy="63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and Experiments : Voice assistant</a:t>
            </a:r>
            <a:endParaRPr/>
          </a:p>
        </p:txBody>
      </p:sp>
      <p:pic>
        <p:nvPicPr>
          <p:cNvPr id="268" name="Google Shape;268;p30"/>
          <p:cNvPicPr preferRelativeResize="0"/>
          <p:nvPr/>
        </p:nvPicPr>
        <p:blipFill rotWithShape="1">
          <a:blip r:embed="rId3">
            <a:alphaModFix/>
          </a:blip>
          <a:srcRect b="5407" l="0" r="0" t="3101"/>
          <a:stretch/>
        </p:blipFill>
        <p:spPr>
          <a:xfrm>
            <a:off x="3816786" y="829825"/>
            <a:ext cx="1969564" cy="4004276"/>
          </a:xfrm>
          <a:prstGeom prst="rect">
            <a:avLst/>
          </a:prstGeom>
          <a:noFill/>
          <a:ln>
            <a:noFill/>
          </a:ln>
        </p:spPr>
      </p:pic>
      <p:pic>
        <p:nvPicPr>
          <p:cNvPr id="269" name="Google Shape;269;p30"/>
          <p:cNvPicPr preferRelativeResize="0"/>
          <p:nvPr/>
        </p:nvPicPr>
        <p:blipFill rotWithShape="1">
          <a:blip r:embed="rId4">
            <a:alphaModFix/>
          </a:blip>
          <a:srcRect b="5404" l="0" r="0" t="2995"/>
          <a:stretch/>
        </p:blipFill>
        <p:spPr>
          <a:xfrm>
            <a:off x="6504175" y="829825"/>
            <a:ext cx="1969574" cy="4009196"/>
          </a:xfrm>
          <a:prstGeom prst="rect">
            <a:avLst/>
          </a:prstGeom>
          <a:noFill/>
          <a:ln>
            <a:noFill/>
          </a:ln>
        </p:spPr>
      </p:pic>
      <p:pic>
        <p:nvPicPr>
          <p:cNvPr id="270" name="Google Shape;270;p30"/>
          <p:cNvPicPr preferRelativeResize="0"/>
          <p:nvPr/>
        </p:nvPicPr>
        <p:blipFill rotWithShape="1">
          <a:blip r:embed="rId5">
            <a:alphaModFix/>
          </a:blip>
          <a:srcRect b="5318" l="0" r="0" t="3139"/>
          <a:stretch/>
        </p:blipFill>
        <p:spPr>
          <a:xfrm>
            <a:off x="1027075" y="901312"/>
            <a:ext cx="1898150" cy="3861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Contribution of Team Members </a:t>
            </a:r>
            <a:endParaRPr/>
          </a:p>
        </p:txBody>
      </p:sp>
      <p:graphicFrame>
        <p:nvGraphicFramePr>
          <p:cNvPr id="276" name="Google Shape;276;p31"/>
          <p:cNvGraphicFramePr/>
          <p:nvPr/>
        </p:nvGraphicFramePr>
        <p:xfrm>
          <a:off x="728875" y="1224150"/>
          <a:ext cx="3000000" cy="3000000"/>
        </p:xfrm>
        <a:graphic>
          <a:graphicData uri="http://schemas.openxmlformats.org/drawingml/2006/table">
            <a:tbl>
              <a:tblPr>
                <a:noFill/>
                <a:tableStyleId>{8BD886F4-9B88-418C-BC28-35562A8ED081}</a:tableStyleId>
              </a:tblPr>
              <a:tblGrid>
                <a:gridCol w="3843125"/>
                <a:gridCol w="3843125"/>
              </a:tblGrid>
              <a:tr h="626425">
                <a:tc>
                  <a:txBody>
                    <a:bodyPr/>
                    <a:lstStyle/>
                    <a:p>
                      <a:pPr indent="0" lvl="0" marL="0" rtl="0" algn="ctr">
                        <a:spcBef>
                          <a:spcPts val="0"/>
                        </a:spcBef>
                        <a:spcAft>
                          <a:spcPts val="0"/>
                        </a:spcAft>
                        <a:buNone/>
                      </a:pPr>
                      <a:r>
                        <a:rPr lang="en" sz="2000">
                          <a:solidFill>
                            <a:srgbClr val="FFFFFF"/>
                          </a:solidFill>
                        </a:rPr>
                        <a:t>Team Members </a:t>
                      </a:r>
                      <a:endParaRPr sz="2000">
                        <a:solidFill>
                          <a:srgbClr val="FFFFFF"/>
                        </a:solidFill>
                      </a:endParaRPr>
                    </a:p>
                  </a:txBody>
                  <a:tcPr marT="91425" marB="91425" marR="91425" marL="91425"/>
                </a:tc>
                <a:tc>
                  <a:txBody>
                    <a:bodyPr/>
                    <a:lstStyle/>
                    <a:p>
                      <a:pPr indent="0" lvl="0" marL="0" rtl="0" algn="ctr">
                        <a:spcBef>
                          <a:spcPts val="0"/>
                        </a:spcBef>
                        <a:spcAft>
                          <a:spcPts val="0"/>
                        </a:spcAft>
                        <a:buNone/>
                      </a:pPr>
                      <a:r>
                        <a:rPr lang="en" sz="2000">
                          <a:solidFill>
                            <a:srgbClr val="FFFFFF"/>
                          </a:solidFill>
                        </a:rPr>
                        <a:t>Task</a:t>
                      </a:r>
                      <a:endParaRPr sz="2000">
                        <a:solidFill>
                          <a:srgbClr val="FFFFFF"/>
                        </a:solidFill>
                      </a:endParaRPr>
                    </a:p>
                  </a:txBody>
                  <a:tcPr marT="91425" marB="91425" marR="91425" marL="91425"/>
                </a:tc>
              </a:tr>
              <a:tr h="626425">
                <a:tc>
                  <a:txBody>
                    <a:bodyPr/>
                    <a:lstStyle/>
                    <a:p>
                      <a:pPr indent="0" lvl="0" marL="0" rtl="0" algn="l">
                        <a:spcBef>
                          <a:spcPts val="0"/>
                        </a:spcBef>
                        <a:spcAft>
                          <a:spcPts val="0"/>
                        </a:spcAft>
                        <a:buNone/>
                      </a:pPr>
                      <a:r>
                        <a:rPr lang="en">
                          <a:solidFill>
                            <a:srgbClr val="FFFFFF"/>
                          </a:solidFill>
                        </a:rPr>
                        <a:t>Aditya Kumar</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Depth Estimation implementation, Navigation</a:t>
                      </a:r>
                      <a:endParaRPr>
                        <a:solidFill>
                          <a:srgbClr val="FFFFFF"/>
                        </a:solidFill>
                      </a:endParaRPr>
                    </a:p>
                  </a:txBody>
                  <a:tcPr marT="91425" marB="91425" marR="91425" marL="91425"/>
                </a:tc>
              </a:tr>
              <a:tr h="626425">
                <a:tc>
                  <a:txBody>
                    <a:bodyPr/>
                    <a:lstStyle/>
                    <a:p>
                      <a:pPr indent="0" lvl="0" marL="0" rtl="0" algn="l">
                        <a:spcBef>
                          <a:spcPts val="0"/>
                        </a:spcBef>
                        <a:spcAft>
                          <a:spcPts val="0"/>
                        </a:spcAft>
                        <a:buNone/>
                      </a:pPr>
                      <a:r>
                        <a:rPr lang="en">
                          <a:solidFill>
                            <a:srgbClr val="FFFFFF"/>
                          </a:solidFill>
                        </a:rPr>
                        <a:t>Rupesh Kumar</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NLP Model </a:t>
                      </a:r>
                      <a:endParaRPr>
                        <a:solidFill>
                          <a:srgbClr val="FFFFFF"/>
                        </a:solidFill>
                      </a:endParaRPr>
                    </a:p>
                  </a:txBody>
                  <a:tcPr marT="91425" marB="91425" marR="91425" marL="91425"/>
                </a:tc>
              </a:tr>
              <a:tr h="626425">
                <a:tc>
                  <a:txBody>
                    <a:bodyPr/>
                    <a:lstStyle/>
                    <a:p>
                      <a:pPr indent="0" lvl="0" marL="0" rtl="0" algn="l">
                        <a:spcBef>
                          <a:spcPts val="0"/>
                        </a:spcBef>
                        <a:spcAft>
                          <a:spcPts val="0"/>
                        </a:spcAft>
                        <a:buNone/>
                      </a:pPr>
                      <a:r>
                        <a:rPr lang="en">
                          <a:solidFill>
                            <a:srgbClr val="FFFFFF"/>
                          </a:solidFill>
                        </a:rPr>
                        <a:t>Harmeet Singh</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Flutter Prototype</a:t>
                      </a:r>
                      <a:endParaRPr>
                        <a:solidFill>
                          <a:srgbClr val="FFFFFF"/>
                        </a:solidFill>
                      </a:endParaRPr>
                    </a:p>
                  </a:txBody>
                  <a:tcPr marT="91425" marB="91425" marR="91425" marL="91425"/>
                </a:tc>
              </a:tr>
              <a:tr h="626425">
                <a:tc>
                  <a:txBody>
                    <a:bodyPr/>
                    <a:lstStyle/>
                    <a:p>
                      <a:pPr indent="0" lvl="0" marL="0" rtl="0" algn="l">
                        <a:spcBef>
                          <a:spcPts val="0"/>
                        </a:spcBef>
                        <a:spcAft>
                          <a:spcPts val="0"/>
                        </a:spcAft>
                        <a:buNone/>
                      </a:pPr>
                      <a:r>
                        <a:rPr lang="en">
                          <a:solidFill>
                            <a:srgbClr val="FFFFFF"/>
                          </a:solidFill>
                        </a:rPr>
                        <a:t>Sumit Yadav</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
                          <a:solidFill>
                            <a:srgbClr val="FFFFFF"/>
                          </a:solidFill>
                        </a:rPr>
                        <a:t>Flask API</a:t>
                      </a:r>
                      <a:endParaRPr>
                        <a:solidFill>
                          <a:srgbClr val="FFFFFF"/>
                        </a:solidFill>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597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14"/>
          <p:cNvSpPr txBox="1"/>
          <p:nvPr>
            <p:ph idx="1" type="body"/>
          </p:nvPr>
        </p:nvSpPr>
        <p:spPr>
          <a:xfrm>
            <a:off x="1122225" y="1435600"/>
            <a:ext cx="7827600" cy="350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The objective of this project is to create a computer vision model which detects lanes, objects and obstacles in a person’s path that assists him/her in navigation.</a:t>
            </a:r>
            <a:endParaRPr sz="1500"/>
          </a:p>
          <a:p>
            <a:pPr indent="0" lvl="0" marL="0" rtl="0" algn="l">
              <a:spcBef>
                <a:spcPts val="1200"/>
              </a:spcBef>
              <a:spcAft>
                <a:spcPts val="0"/>
              </a:spcAft>
              <a:buNone/>
            </a:pPr>
            <a:r>
              <a:rPr lang="en" sz="1500"/>
              <a:t>The task on hand can be subdivided into the following tasks:</a:t>
            </a:r>
            <a:endParaRPr sz="1500"/>
          </a:p>
          <a:p>
            <a:pPr indent="-323850" lvl="0" marL="457200" rtl="0" algn="l">
              <a:spcBef>
                <a:spcPts val="1200"/>
              </a:spcBef>
              <a:spcAft>
                <a:spcPts val="0"/>
              </a:spcAft>
              <a:buSzPts val="1500"/>
              <a:buChar char="●"/>
            </a:pPr>
            <a:r>
              <a:rPr lang="en" sz="1500"/>
              <a:t>Object localization   → Implemented already</a:t>
            </a:r>
            <a:endParaRPr sz="1500"/>
          </a:p>
          <a:p>
            <a:pPr indent="-323850" lvl="0" marL="457200" rtl="0" algn="l">
              <a:spcBef>
                <a:spcPts val="0"/>
              </a:spcBef>
              <a:spcAft>
                <a:spcPts val="0"/>
              </a:spcAft>
              <a:buSzPts val="1500"/>
              <a:buChar char="●"/>
            </a:pPr>
            <a:r>
              <a:rPr lang="en" sz="1500"/>
              <a:t>Lane Detection  → Implemented already</a:t>
            </a:r>
            <a:endParaRPr sz="1500"/>
          </a:p>
          <a:p>
            <a:pPr indent="-323850" lvl="0" marL="457200" rtl="0" algn="l">
              <a:spcBef>
                <a:spcPts val="0"/>
              </a:spcBef>
              <a:spcAft>
                <a:spcPts val="0"/>
              </a:spcAft>
              <a:buSzPts val="1500"/>
              <a:buChar char="●"/>
            </a:pPr>
            <a:r>
              <a:rPr lang="en" sz="1500"/>
              <a:t>Depth Estimation</a:t>
            </a:r>
            <a:endParaRPr sz="1500"/>
          </a:p>
          <a:p>
            <a:pPr indent="-323850" lvl="0" marL="457200" rtl="0" algn="l">
              <a:spcBef>
                <a:spcPts val="0"/>
              </a:spcBef>
              <a:spcAft>
                <a:spcPts val="0"/>
              </a:spcAft>
              <a:buSzPts val="1500"/>
              <a:buChar char="●"/>
            </a:pPr>
            <a:r>
              <a:rPr lang="en" sz="1500"/>
              <a:t>Navigation</a:t>
            </a:r>
            <a:endParaRPr sz="1500"/>
          </a:p>
          <a:p>
            <a:pPr indent="-323850" lvl="0" marL="457200" rtl="0" algn="l">
              <a:spcBef>
                <a:spcPts val="0"/>
              </a:spcBef>
              <a:spcAft>
                <a:spcPts val="0"/>
              </a:spcAft>
              <a:buSzPts val="1500"/>
              <a:buChar char="●"/>
            </a:pPr>
            <a:r>
              <a:rPr lang="en" sz="1500"/>
              <a:t>Adding voice control using NLP ( Natural Language Processing )</a:t>
            </a:r>
            <a:endParaRPr sz="1500"/>
          </a:p>
          <a:p>
            <a:pPr indent="-323850" lvl="0" marL="457200" rtl="0" algn="l">
              <a:spcBef>
                <a:spcPts val="0"/>
              </a:spcBef>
              <a:spcAft>
                <a:spcPts val="0"/>
              </a:spcAft>
              <a:buSzPts val="1500"/>
              <a:buChar char="●"/>
            </a:pPr>
            <a:r>
              <a:rPr lang="en" sz="1500"/>
              <a:t>Mobile Application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faced </a:t>
            </a:r>
            <a:endParaRPr/>
          </a:p>
        </p:txBody>
      </p:sp>
      <p:sp>
        <p:nvSpPr>
          <p:cNvPr id="282" name="Google Shape;282;p32"/>
          <p:cNvSpPr txBox="1"/>
          <p:nvPr/>
        </p:nvSpPr>
        <p:spPr>
          <a:xfrm>
            <a:off x="1212825" y="1199050"/>
            <a:ext cx="7014000" cy="2616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Package compatibility:</a:t>
            </a:r>
            <a:endParaRPr sz="1600">
              <a:solidFill>
                <a:schemeClr val="lt1"/>
              </a:solidFill>
              <a:latin typeface="Lato"/>
              <a:ea typeface="Lato"/>
              <a:cs typeface="Lato"/>
              <a:sym typeface="Lato"/>
            </a:endParaRPr>
          </a:p>
          <a:p>
            <a:pPr indent="0" lvl="0" marL="1371600" rtl="0" algn="l">
              <a:spcBef>
                <a:spcPts val="0"/>
              </a:spcBef>
              <a:spcAft>
                <a:spcPts val="0"/>
              </a:spcAft>
              <a:buNone/>
            </a:pPr>
            <a:r>
              <a:rPr lang="en" sz="1600">
                <a:solidFill>
                  <a:schemeClr val="lt1"/>
                </a:solidFill>
                <a:latin typeface="Lato"/>
                <a:ea typeface="Lato"/>
                <a:cs typeface="Lato"/>
                <a:sym typeface="Lato"/>
              </a:rPr>
              <a:t>Compatibility issues while building Flutter Application</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Slow computation due to lack of GPUs</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Potential Single point of </a:t>
            </a:r>
            <a:r>
              <a:rPr lang="en" sz="1600">
                <a:solidFill>
                  <a:schemeClr val="lt1"/>
                </a:solidFill>
                <a:latin typeface="Lato"/>
                <a:ea typeface="Lato"/>
                <a:cs typeface="Lato"/>
                <a:sym typeface="Lato"/>
              </a:rPr>
              <a:t>failure due to Orchestration layer</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The result of Depth Estimation sometimes tend to be relative rather than giving absolute depth.</a:t>
            </a:r>
            <a:endParaRPr sz="1600">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a:t>
            </a:r>
            <a:r>
              <a:rPr lang="en"/>
              <a:t>erences </a:t>
            </a:r>
            <a:endParaRPr/>
          </a:p>
        </p:txBody>
      </p:sp>
      <p:sp>
        <p:nvSpPr>
          <p:cNvPr id="288" name="Google Shape;288;p33"/>
          <p:cNvSpPr txBox="1"/>
          <p:nvPr>
            <p:ph idx="1" type="body"/>
          </p:nvPr>
        </p:nvSpPr>
        <p:spPr>
          <a:xfrm>
            <a:off x="1134400" y="920575"/>
            <a:ext cx="7596900" cy="3853200"/>
          </a:xfrm>
          <a:prstGeom prst="rect">
            <a:avLst/>
          </a:prstGeom>
        </p:spPr>
        <p:txBody>
          <a:bodyPr anchorCtr="0" anchor="t" bIns="91425" lIns="91425" spcFirstLastPara="1" rIns="91425" wrap="square" tIns="91425">
            <a:normAutofit lnSpcReduction="10000"/>
          </a:bodyPr>
          <a:lstStyle/>
          <a:p>
            <a:pPr indent="-298450" lvl="0" marL="457200" rtl="0" algn="l">
              <a:lnSpc>
                <a:spcPct val="150000"/>
              </a:lnSpc>
              <a:spcBef>
                <a:spcPts val="1000"/>
              </a:spcBef>
              <a:spcAft>
                <a:spcPts val="0"/>
              </a:spcAft>
              <a:buSzPts val="1100"/>
              <a:buFont typeface="Open Sans"/>
              <a:buAutoNum type="arabicPeriod"/>
            </a:pPr>
            <a:r>
              <a:rPr lang="en" sz="1100">
                <a:latin typeface="Open Sans"/>
                <a:ea typeface="Open Sans"/>
                <a:cs typeface="Open Sans"/>
                <a:sym typeface="Open Sans"/>
              </a:rPr>
              <a:t>Ramaiah, N. S. (2019). IoT Based Route Assistance for Visually Challenged.</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Abdel-Jaber, H., Albazar, H., Abdel-Wahab, A., El Amir, M., Alqahtani, A., &amp; Alobaid, M. (2021). Mobile Based IoT Solution for Helping Visual Impairment Users. Advances in Internet of Things, 11(4), 141-152.</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Redmon, J., Divvala, S., Girshick, R., &amp; Farhadi, A. (2016). You only look once: Unified, real-time object detection. In Proceedings of the IEEE conference on computer vision and pattern recognition (pp. 779-788).</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Ranftl, R., Lasinger, K., Hafner, D., Schindler, K., &amp; Koltun, V. (2020). Towards robust monocular depth estimation: Mixing datasets for zero-shot cross-dataset transfer. IEEE transactions on pattern analysis and machine intelligence, 44(3), 1623-1637.</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Chen, W., Fu, Z., Yang, D., &amp; Deng, J. (2016). Single-image depth perception in the wild. Advances in neural information processing systems, 29.</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Reimers, N., &amp; Gurevych, I. (2019). Sentence-bert: Sentence embeddings using siamese bert-networks. arXiv preprint arXiv:1908.10084.</a:t>
            </a:r>
            <a:endParaRPr sz="1100">
              <a:latin typeface="Open Sans"/>
              <a:ea typeface="Open Sans"/>
              <a:cs typeface="Open Sans"/>
              <a:sym typeface="Open Sans"/>
            </a:endParaRPr>
          </a:p>
          <a:p>
            <a:pPr indent="-298450" lvl="0" marL="457200" rtl="0" algn="l">
              <a:lnSpc>
                <a:spcPct val="150000"/>
              </a:lnSpc>
              <a:spcBef>
                <a:spcPts val="0"/>
              </a:spcBef>
              <a:spcAft>
                <a:spcPts val="0"/>
              </a:spcAft>
              <a:buSzPts val="1100"/>
              <a:buFont typeface="Open Sans"/>
              <a:buAutoNum type="arabicPeriod"/>
            </a:pPr>
            <a:r>
              <a:rPr lang="en" sz="1100">
                <a:latin typeface="Open Sans"/>
                <a:ea typeface="Open Sans"/>
                <a:cs typeface="Open Sans"/>
                <a:sym typeface="Open Sans"/>
              </a:rPr>
              <a:t>D. Jurafsky, J. H. Martin, P. Norvig, and S. J. Russell, Speech and language processing: an introduction to natural language processing, computational linguistics, and speech recognition, Second Edition, Pearson International Edition. Upper Saddle River, NJ: Prentice Hall, Pearson Education International, 2009.</a:t>
            </a:r>
            <a:endParaRPr sz="11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nvSpPr>
        <p:spPr>
          <a:xfrm>
            <a:off x="3015900" y="1950175"/>
            <a:ext cx="3000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lt1"/>
                </a:solidFill>
                <a:latin typeface="Montserrat"/>
                <a:ea typeface="Montserrat"/>
                <a:cs typeface="Montserrat"/>
                <a:sym typeface="Montserrat"/>
              </a:rPr>
              <a:t>Thanks</a:t>
            </a:r>
            <a:endParaRPr sz="28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28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2800">
              <a:solidFill>
                <a:schemeClr val="l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776375" y="275300"/>
            <a:ext cx="7984800" cy="51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Technical Working of The Project - Architecture</a:t>
            </a:r>
            <a:endParaRPr/>
          </a:p>
        </p:txBody>
      </p:sp>
      <p:sp>
        <p:nvSpPr>
          <p:cNvPr id="147" name="Google Shape;147;p15"/>
          <p:cNvSpPr txBox="1"/>
          <p:nvPr>
            <p:ph idx="4294967295" type="body"/>
          </p:nvPr>
        </p:nvSpPr>
        <p:spPr>
          <a:xfrm>
            <a:off x="348025" y="799950"/>
            <a:ext cx="5569800" cy="2713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500"/>
              <a:t>The prototype is a mixture of -</a:t>
            </a:r>
            <a:endParaRPr sz="1500"/>
          </a:p>
          <a:p>
            <a:pPr indent="-309562" lvl="0" marL="457200" rtl="0" algn="l">
              <a:spcBef>
                <a:spcPts val="1200"/>
              </a:spcBef>
              <a:spcAft>
                <a:spcPts val="0"/>
              </a:spcAft>
              <a:buSzPct val="100000"/>
              <a:buAutoNum type="arabicPeriod"/>
            </a:pPr>
            <a:r>
              <a:rPr lang="en" sz="1500"/>
              <a:t>Cloud computing</a:t>
            </a:r>
            <a:endParaRPr sz="1500"/>
          </a:p>
          <a:p>
            <a:pPr indent="-309562" lvl="0" marL="457200" rtl="0" algn="l">
              <a:spcBef>
                <a:spcPts val="0"/>
              </a:spcBef>
              <a:spcAft>
                <a:spcPts val="0"/>
              </a:spcAft>
              <a:buSzPct val="100000"/>
              <a:buAutoNum type="arabicPeriod"/>
            </a:pPr>
            <a:r>
              <a:rPr lang="en" sz="1500"/>
              <a:t>Edge computing</a:t>
            </a:r>
            <a:endParaRPr sz="1500"/>
          </a:p>
          <a:p>
            <a:pPr indent="0" lvl="0" marL="0" rtl="0" algn="l">
              <a:spcBef>
                <a:spcPts val="1200"/>
              </a:spcBef>
              <a:spcAft>
                <a:spcPts val="0"/>
              </a:spcAft>
              <a:buNone/>
            </a:pPr>
            <a:r>
              <a:rPr lang="en" sz="1500"/>
              <a:t>Tasks which can be computed with less </a:t>
            </a:r>
            <a:r>
              <a:rPr lang="en" sz="1500"/>
              <a:t>computation</a:t>
            </a:r>
            <a:r>
              <a:rPr lang="en" sz="1500"/>
              <a:t> power are executed on edge and computation intensive tasks are  on cloud.</a:t>
            </a:r>
            <a:endParaRPr sz="1500"/>
          </a:p>
          <a:p>
            <a:pPr indent="0" lvl="0" marL="0" rtl="0" algn="l">
              <a:spcBef>
                <a:spcPts val="1200"/>
              </a:spcBef>
              <a:spcAft>
                <a:spcPts val="0"/>
              </a:spcAft>
              <a:buNone/>
            </a:pPr>
            <a:r>
              <a:rPr lang="en" sz="1500"/>
              <a:t>This architecture requires an API which connects flutter app and the ML model </a:t>
            </a:r>
            <a:r>
              <a:rPr lang="en" sz="1500"/>
              <a:t>deployed in cloud.</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t/>
            </a:r>
            <a:endParaRPr sz="1500"/>
          </a:p>
        </p:txBody>
      </p:sp>
      <p:pic>
        <p:nvPicPr>
          <p:cNvPr id="148" name="Google Shape;148;p15"/>
          <p:cNvPicPr preferRelativeResize="0"/>
          <p:nvPr/>
        </p:nvPicPr>
        <p:blipFill rotWithShape="1">
          <a:blip r:embed="rId3">
            <a:alphaModFix/>
          </a:blip>
          <a:srcRect b="20019" l="0" r="0" t="0"/>
          <a:stretch/>
        </p:blipFill>
        <p:spPr>
          <a:xfrm>
            <a:off x="1385025" y="2879748"/>
            <a:ext cx="4473426" cy="1888800"/>
          </a:xfrm>
          <a:prstGeom prst="rect">
            <a:avLst/>
          </a:prstGeom>
          <a:noFill/>
          <a:ln>
            <a:noFill/>
          </a:ln>
        </p:spPr>
      </p:pic>
      <p:pic>
        <p:nvPicPr>
          <p:cNvPr id="149" name="Google Shape;149;p15"/>
          <p:cNvPicPr preferRelativeResize="0"/>
          <p:nvPr/>
        </p:nvPicPr>
        <p:blipFill rotWithShape="1">
          <a:blip r:embed="rId4">
            <a:alphaModFix/>
          </a:blip>
          <a:srcRect b="24313" l="0" r="0" t="3085"/>
          <a:stretch/>
        </p:blipFill>
        <p:spPr>
          <a:xfrm>
            <a:off x="6674825" y="1020050"/>
            <a:ext cx="2021150" cy="3260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776375" y="275300"/>
            <a:ext cx="7984800" cy="51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Technical Working of The Project - Architecture</a:t>
            </a:r>
            <a:endParaRPr/>
          </a:p>
        </p:txBody>
      </p:sp>
      <p:pic>
        <p:nvPicPr>
          <p:cNvPr id="155" name="Google Shape;155;p16"/>
          <p:cNvPicPr preferRelativeResize="0"/>
          <p:nvPr/>
        </p:nvPicPr>
        <p:blipFill>
          <a:blip r:embed="rId3">
            <a:alphaModFix/>
          </a:blip>
          <a:stretch>
            <a:fillRect/>
          </a:stretch>
        </p:blipFill>
        <p:spPr>
          <a:xfrm>
            <a:off x="321725" y="1143875"/>
            <a:ext cx="4328150" cy="2310075"/>
          </a:xfrm>
          <a:prstGeom prst="rect">
            <a:avLst/>
          </a:prstGeom>
          <a:noFill/>
          <a:ln>
            <a:noFill/>
          </a:ln>
        </p:spPr>
      </p:pic>
      <p:pic>
        <p:nvPicPr>
          <p:cNvPr id="156" name="Google Shape;156;p16"/>
          <p:cNvPicPr preferRelativeResize="0"/>
          <p:nvPr/>
        </p:nvPicPr>
        <p:blipFill>
          <a:blip r:embed="rId4">
            <a:alphaModFix/>
          </a:blip>
          <a:stretch>
            <a:fillRect/>
          </a:stretch>
        </p:blipFill>
        <p:spPr>
          <a:xfrm>
            <a:off x="4959075" y="1549613"/>
            <a:ext cx="4129726" cy="1904343"/>
          </a:xfrm>
          <a:prstGeom prst="rect">
            <a:avLst/>
          </a:prstGeom>
          <a:noFill/>
          <a:ln>
            <a:noFill/>
          </a:ln>
        </p:spPr>
      </p:pic>
      <p:sp>
        <p:nvSpPr>
          <p:cNvPr id="157" name="Google Shape;157;p16"/>
          <p:cNvSpPr txBox="1"/>
          <p:nvPr/>
        </p:nvSpPr>
        <p:spPr>
          <a:xfrm>
            <a:off x="478475" y="3520125"/>
            <a:ext cx="393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Recursive Querying</a:t>
            </a:r>
            <a:endParaRPr>
              <a:solidFill>
                <a:schemeClr val="lt1"/>
              </a:solidFill>
              <a:latin typeface="Lato"/>
              <a:ea typeface="Lato"/>
              <a:cs typeface="Lato"/>
              <a:sym typeface="Lato"/>
            </a:endParaRPr>
          </a:p>
        </p:txBody>
      </p:sp>
      <p:sp>
        <p:nvSpPr>
          <p:cNvPr id="158" name="Google Shape;158;p16"/>
          <p:cNvSpPr txBox="1"/>
          <p:nvPr/>
        </p:nvSpPr>
        <p:spPr>
          <a:xfrm>
            <a:off x="4996475" y="3520125"/>
            <a:ext cx="393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Iterative </a:t>
            </a:r>
            <a:r>
              <a:rPr lang="en">
                <a:solidFill>
                  <a:schemeClr val="lt1"/>
                </a:solidFill>
                <a:latin typeface="Lato"/>
                <a:ea typeface="Lato"/>
                <a:cs typeface="Lato"/>
                <a:sym typeface="Lato"/>
              </a:rPr>
              <a:t>Querying</a:t>
            </a:r>
            <a:endParaRPr>
              <a:solidFill>
                <a:schemeClr val="lt1"/>
              </a:solidFill>
              <a:latin typeface="Lato"/>
              <a:ea typeface="Lato"/>
              <a:cs typeface="Lato"/>
              <a:sym typeface="Lato"/>
            </a:endParaRPr>
          </a:p>
        </p:txBody>
      </p:sp>
      <p:sp>
        <p:nvSpPr>
          <p:cNvPr id="159" name="Google Shape;159;p16"/>
          <p:cNvSpPr txBox="1"/>
          <p:nvPr/>
        </p:nvSpPr>
        <p:spPr>
          <a:xfrm>
            <a:off x="776375" y="4201525"/>
            <a:ext cx="379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We are planning to use this architecture for our prototype</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485950" y="267825"/>
            <a:ext cx="8545200" cy="514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Technical Working of The Project - Lane Detection</a:t>
            </a:r>
            <a:endParaRPr/>
          </a:p>
        </p:txBody>
      </p:sp>
      <p:sp>
        <p:nvSpPr>
          <p:cNvPr id="165" name="Google Shape;165;p17"/>
          <p:cNvSpPr txBox="1"/>
          <p:nvPr>
            <p:ph idx="4294967295" type="body"/>
          </p:nvPr>
        </p:nvSpPr>
        <p:spPr>
          <a:xfrm>
            <a:off x="359100" y="834325"/>
            <a:ext cx="5611200" cy="3333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We used “ </a:t>
            </a:r>
            <a:r>
              <a:rPr b="1" lang="en" sz="1400"/>
              <a:t>Flutter OpenCV</a:t>
            </a:r>
            <a:r>
              <a:rPr lang="en" sz="1400"/>
              <a:t> ” library on the application to achieve Lane Detection on Edge Computing Level.</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library offered basic operations such as</a:t>
            </a:r>
            <a:r>
              <a:rPr b="1" lang="en" sz="1400"/>
              <a:t> Gaussian Blur, Image Segmentation and Hough Transform</a:t>
            </a:r>
            <a:r>
              <a:rPr lang="en" sz="1400"/>
              <a:t> which helps us achieve Lane Detection successfully.</a:t>
            </a:r>
            <a:endParaRPr sz="1400"/>
          </a:p>
        </p:txBody>
      </p:sp>
      <p:sp>
        <p:nvSpPr>
          <p:cNvPr id="166" name="Google Shape;166;p17"/>
          <p:cNvSpPr txBox="1"/>
          <p:nvPr/>
        </p:nvSpPr>
        <p:spPr>
          <a:xfrm>
            <a:off x="3385050" y="3086775"/>
            <a:ext cx="340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7" name="Google Shape;167;p17"/>
          <p:cNvPicPr preferRelativeResize="0"/>
          <p:nvPr/>
        </p:nvPicPr>
        <p:blipFill>
          <a:blip r:embed="rId3">
            <a:alphaModFix/>
          </a:blip>
          <a:stretch>
            <a:fillRect/>
          </a:stretch>
        </p:blipFill>
        <p:spPr>
          <a:xfrm>
            <a:off x="834025" y="2890263"/>
            <a:ext cx="4495800" cy="1019175"/>
          </a:xfrm>
          <a:prstGeom prst="rect">
            <a:avLst/>
          </a:prstGeom>
          <a:noFill/>
          <a:ln>
            <a:noFill/>
          </a:ln>
        </p:spPr>
      </p:pic>
      <p:sp>
        <p:nvSpPr>
          <p:cNvPr id="168" name="Google Shape;168;p17"/>
          <p:cNvSpPr txBox="1"/>
          <p:nvPr/>
        </p:nvSpPr>
        <p:spPr>
          <a:xfrm>
            <a:off x="820975" y="4016075"/>
            <a:ext cx="452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Steps of Lane Detection</a:t>
            </a:r>
            <a:endParaRPr>
              <a:solidFill>
                <a:schemeClr val="lt1"/>
              </a:solidFill>
              <a:latin typeface="Lato"/>
              <a:ea typeface="Lato"/>
              <a:cs typeface="Lato"/>
              <a:sym typeface="Lato"/>
            </a:endParaRPr>
          </a:p>
        </p:txBody>
      </p:sp>
      <p:pic>
        <p:nvPicPr>
          <p:cNvPr id="169" name="Google Shape;169;p17"/>
          <p:cNvPicPr preferRelativeResize="0"/>
          <p:nvPr/>
        </p:nvPicPr>
        <p:blipFill rotWithShape="1">
          <a:blip r:embed="rId4">
            <a:alphaModFix/>
          </a:blip>
          <a:srcRect b="17355" l="0" r="0" t="0"/>
          <a:stretch/>
        </p:blipFill>
        <p:spPr>
          <a:xfrm>
            <a:off x="6549150" y="1135025"/>
            <a:ext cx="1883538" cy="346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78450" y="142050"/>
            <a:ext cx="8778000" cy="737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Technical Working of The Project - Object Localization</a:t>
            </a:r>
            <a:endParaRPr/>
          </a:p>
        </p:txBody>
      </p:sp>
      <p:sp>
        <p:nvSpPr>
          <p:cNvPr id="175" name="Google Shape;175;p18"/>
          <p:cNvSpPr txBox="1"/>
          <p:nvPr>
            <p:ph idx="4294967295" type="body"/>
          </p:nvPr>
        </p:nvSpPr>
        <p:spPr>
          <a:xfrm>
            <a:off x="223300" y="879150"/>
            <a:ext cx="5611200" cy="3333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For Object Localization, we used </a:t>
            </a:r>
            <a:r>
              <a:rPr b="1" lang="en" sz="1500"/>
              <a:t> YOLO Algorithm</a:t>
            </a:r>
            <a:r>
              <a:rPr lang="en" sz="1400"/>
              <a:t> as compared to SSD Algorithm as it was more faster and </a:t>
            </a:r>
            <a:r>
              <a:rPr lang="en" sz="1400"/>
              <a:t>accurate</a:t>
            </a:r>
            <a:r>
              <a:rPr lang="en" sz="1400"/>
              <a:t> in detecting smaller objects.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So, we made a Flask API which supports YOLO operation.</a:t>
            </a:r>
            <a:endParaRPr sz="1400"/>
          </a:p>
          <a:p>
            <a:pPr indent="0" lvl="0" marL="0" rtl="0" algn="l">
              <a:lnSpc>
                <a:spcPct val="100000"/>
              </a:lnSpc>
              <a:spcBef>
                <a:spcPts val="0"/>
              </a:spcBef>
              <a:spcAft>
                <a:spcPts val="0"/>
              </a:spcAft>
              <a:buNone/>
            </a:pPr>
            <a:r>
              <a:t/>
            </a:r>
            <a:endParaRPr sz="1400"/>
          </a:p>
        </p:txBody>
      </p:sp>
      <p:pic>
        <p:nvPicPr>
          <p:cNvPr id="176" name="Google Shape;176;p18"/>
          <p:cNvPicPr preferRelativeResize="0"/>
          <p:nvPr/>
        </p:nvPicPr>
        <p:blipFill>
          <a:blip r:embed="rId3">
            <a:alphaModFix/>
          </a:blip>
          <a:stretch>
            <a:fillRect/>
          </a:stretch>
        </p:blipFill>
        <p:spPr>
          <a:xfrm>
            <a:off x="1053525" y="2726065"/>
            <a:ext cx="3712025" cy="1704625"/>
          </a:xfrm>
          <a:prstGeom prst="rect">
            <a:avLst/>
          </a:prstGeom>
          <a:noFill/>
          <a:ln>
            <a:noFill/>
          </a:ln>
        </p:spPr>
      </p:pic>
      <p:pic>
        <p:nvPicPr>
          <p:cNvPr id="177" name="Google Shape;177;p18"/>
          <p:cNvPicPr preferRelativeResize="0"/>
          <p:nvPr/>
        </p:nvPicPr>
        <p:blipFill rotWithShape="1">
          <a:blip r:embed="rId4">
            <a:alphaModFix/>
          </a:blip>
          <a:srcRect b="18323" l="0" r="0" t="3201"/>
          <a:stretch/>
        </p:blipFill>
        <p:spPr>
          <a:xfrm>
            <a:off x="6406975" y="807000"/>
            <a:ext cx="2291200" cy="4001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1977858" y="1080125"/>
            <a:ext cx="5188292" cy="3787950"/>
          </a:xfrm>
          <a:prstGeom prst="rect">
            <a:avLst/>
          </a:prstGeom>
          <a:noFill/>
          <a:ln>
            <a:noFill/>
          </a:ln>
        </p:spPr>
      </p:pic>
      <p:sp>
        <p:nvSpPr>
          <p:cNvPr id="183" name="Google Shape;183;p19"/>
          <p:cNvSpPr txBox="1"/>
          <p:nvPr>
            <p:ph type="title"/>
          </p:nvPr>
        </p:nvSpPr>
        <p:spPr>
          <a:xfrm>
            <a:off x="178450" y="142050"/>
            <a:ext cx="8778000" cy="73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Integration with the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178450" y="142050"/>
            <a:ext cx="8778000" cy="737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Technical Working of The Project - Depth Estimation</a:t>
            </a:r>
            <a:endParaRPr/>
          </a:p>
        </p:txBody>
      </p:sp>
      <p:sp>
        <p:nvSpPr>
          <p:cNvPr id="189" name="Google Shape;189;p20"/>
          <p:cNvSpPr txBox="1"/>
          <p:nvPr>
            <p:ph idx="4294967295" type="body"/>
          </p:nvPr>
        </p:nvSpPr>
        <p:spPr>
          <a:xfrm>
            <a:off x="299500" y="879150"/>
            <a:ext cx="5757600" cy="39528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1400"/>
              <a:t>We have implemented the paper titled ‘</a:t>
            </a:r>
            <a:r>
              <a:rPr lang="en" sz="1400"/>
              <a:t>Towards Robust Monocular Depth Estimation: Mixing Datasets for Zero-shot Cross-dataset Transfer’. The architecture of the CNN was predefined and the code is written in python using the pytorch library.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 We took some pre-trained weights that were of the task of image segmentation and retrained them on the KITTI dataset.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output matrix gives the intensities relative to the distance from the camera which could be finally used to tell if a bounding box is too close from the user.</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Depth mask and object localization results will be combined at the orchestration layer to get a final output.</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The bounding boxes and depth map can be used to pinpoint the location of different objects and their relative distance from the visually impaired person.</a:t>
            </a:r>
            <a:endParaRPr sz="1400"/>
          </a:p>
          <a:p>
            <a:pPr indent="0" lvl="0" marL="0" rtl="0" algn="l">
              <a:lnSpc>
                <a:spcPct val="100000"/>
              </a:lnSpc>
              <a:spcBef>
                <a:spcPts val="0"/>
              </a:spcBef>
              <a:spcAft>
                <a:spcPts val="0"/>
              </a:spcAft>
              <a:buNone/>
            </a:pPr>
            <a:r>
              <a:t/>
            </a:r>
            <a:endParaRPr sz="1400"/>
          </a:p>
        </p:txBody>
      </p:sp>
      <p:sp>
        <p:nvSpPr>
          <p:cNvPr id="190" name="Google Shape;190;p20"/>
          <p:cNvSpPr txBox="1"/>
          <p:nvPr/>
        </p:nvSpPr>
        <p:spPr>
          <a:xfrm>
            <a:off x="178450" y="3352600"/>
            <a:ext cx="4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91" name="Google Shape;191;p20"/>
          <p:cNvPicPr preferRelativeResize="0"/>
          <p:nvPr/>
        </p:nvPicPr>
        <p:blipFill rotWithShape="1">
          <a:blip r:embed="rId3">
            <a:alphaModFix/>
          </a:blip>
          <a:srcRect b="5203" l="0" r="0" t="3179"/>
          <a:stretch/>
        </p:blipFill>
        <p:spPr>
          <a:xfrm>
            <a:off x="6606075" y="879150"/>
            <a:ext cx="1941671" cy="395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78450" y="142050"/>
            <a:ext cx="8778000" cy="73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Integration with the app</a:t>
            </a:r>
            <a:endParaRPr/>
          </a:p>
        </p:txBody>
      </p:sp>
      <p:sp>
        <p:nvSpPr>
          <p:cNvPr id="197" name="Google Shape;197;p21"/>
          <p:cNvSpPr txBox="1"/>
          <p:nvPr/>
        </p:nvSpPr>
        <p:spPr>
          <a:xfrm>
            <a:off x="178450" y="3352600"/>
            <a:ext cx="45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198" name="Google Shape;198;p21"/>
          <p:cNvPicPr preferRelativeResize="0"/>
          <p:nvPr/>
        </p:nvPicPr>
        <p:blipFill>
          <a:blip r:embed="rId3">
            <a:alphaModFix/>
          </a:blip>
          <a:stretch>
            <a:fillRect/>
          </a:stretch>
        </p:blipFill>
        <p:spPr>
          <a:xfrm>
            <a:off x="5549850" y="1185850"/>
            <a:ext cx="3067050" cy="2771775"/>
          </a:xfrm>
          <a:prstGeom prst="rect">
            <a:avLst/>
          </a:prstGeom>
          <a:noFill/>
          <a:ln>
            <a:noFill/>
          </a:ln>
        </p:spPr>
      </p:pic>
      <p:sp>
        <p:nvSpPr>
          <p:cNvPr id="199" name="Google Shape;199;p21"/>
          <p:cNvSpPr txBox="1"/>
          <p:nvPr>
            <p:ph idx="4294967295" type="body"/>
          </p:nvPr>
        </p:nvSpPr>
        <p:spPr>
          <a:xfrm>
            <a:off x="223300" y="879150"/>
            <a:ext cx="5143500" cy="3333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t>We first used the CNN model to get a depth map of the image. Now the problem with the depth map is that it only gives a relative distance. Our workaround : On the pixel intensity of that matrix, we fix the last row’s intensity as being proportional to the distance to the floor as we intend the user to focus a bit towards the ground.</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We then use the formula to find the approximate distance using the depth map generated by the CNN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50000"/>
              </a:lnSpc>
              <a:spcBef>
                <a:spcPts val="0"/>
              </a:spcBef>
              <a:spcAft>
                <a:spcPts val="1000"/>
              </a:spcAft>
              <a:buNone/>
            </a:pPr>
            <a:r>
              <a:rPr lang="en" sz="1400"/>
              <a:t>Distance of point k from user = (Distance of floor from user Intensity at floor point in the depth map)* 2.5863 metres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